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4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grpSp>
        <p:nvGrpSpPr>
          <p:cNvPr id="414" name="Google Shape;414;p16"/>
          <p:cNvGrpSpPr/>
          <p:nvPr/>
        </p:nvGrpSpPr>
        <p:grpSpPr>
          <a:xfrm>
            <a:off x="188700" y="665125"/>
            <a:ext cx="7488600" cy="771300"/>
            <a:chOff x="188700" y="665125"/>
            <a:chExt cx="7488600" cy="771300"/>
          </a:xfrm>
        </p:grpSpPr>
        <p:sp>
          <p:nvSpPr>
            <p:cNvPr id="415" name="Google Shape;415;p16"/>
            <p:cNvSpPr txBox="1"/>
            <p:nvPr/>
          </p:nvSpPr>
          <p:spPr>
            <a:xfrm>
              <a:off x="188700" y="665125"/>
              <a:ext cx="74886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Statistical Review and A/B Testing for New York TLC Project</a:t>
              </a:r>
              <a:endParaRPr sz="1900">
                <a:solidFill>
                  <a:srgbClr val="000000"/>
                </a:solidFill>
                <a:latin typeface="Google Sans SemiBold"/>
                <a:ea typeface="Google Sans SemiBold"/>
                <a:cs typeface="Google Sans SemiBold"/>
                <a:sym typeface="Google Sans SemiBold"/>
              </a:endParaRPr>
            </a:p>
          </p:txBody>
        </p:sp>
        <p:sp>
          <p:nvSpPr>
            <p:cNvPr id="416" name="Google Shape;416;p16"/>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lang="en">
                  <a:latin typeface="Roboto"/>
                  <a:ea typeface="Roboto"/>
                  <a:cs typeface="Roboto"/>
                  <a:sym typeface="Roboto"/>
                </a:rPr>
                <a:t>Executive Summary Report </a:t>
              </a:r>
              <a:endParaRPr>
                <a:solidFill>
                  <a:srgbClr val="000000"/>
                </a:solidFill>
                <a:latin typeface="Roboto"/>
                <a:ea typeface="Roboto"/>
                <a:cs typeface="Roboto"/>
                <a:sym typeface="Roboto"/>
              </a:endParaRPr>
            </a:p>
          </p:txBody>
        </p:sp>
      </p:grpSp>
      <p:sp>
        <p:nvSpPr>
          <p:cNvPr id="417" name="Google Shape;417;p16"/>
          <p:cNvSpPr txBox="1"/>
          <p:nvPr/>
        </p:nvSpPr>
        <p:spPr>
          <a:xfrm>
            <a:off x="419100" y="1924050"/>
            <a:ext cx="7048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350"/>
              </a:spcAft>
              <a:buClr>
                <a:schemeClr val="dk1"/>
              </a:buClr>
              <a:buSzPts val="1100"/>
              <a:buFont typeface="Arial"/>
              <a:buNone/>
            </a:pPr>
            <a:r>
              <a:rPr lang="en" sz="1000">
                <a:solidFill>
                  <a:schemeClr val="dk1"/>
                </a:solidFill>
                <a:latin typeface="Google Sans"/>
                <a:ea typeface="Google Sans"/>
                <a:cs typeface="Google Sans"/>
                <a:sym typeface="Google Sans"/>
              </a:rPr>
              <a:t>The purpose of this project is to predict taxi cab fares before each ride. At this point, this project’s focus is to find ways to generate more revenue for New York City taxi cab drivers. This part of the project examines the relationship between total fare amount and payment type. </a:t>
            </a:r>
            <a:endParaRPr sz="1000">
              <a:solidFill>
                <a:schemeClr val="dk2"/>
              </a:solidFill>
              <a:latin typeface="Google Sans"/>
              <a:ea typeface="Google Sans"/>
              <a:cs typeface="Google Sans"/>
              <a:sym typeface="Google Sans"/>
            </a:endParaRPr>
          </a:p>
        </p:txBody>
      </p:sp>
      <p:sp>
        <p:nvSpPr>
          <p:cNvPr id="418" name="Google Shape;418;p16"/>
          <p:cNvSpPr txBox="1"/>
          <p:nvPr/>
        </p:nvSpPr>
        <p:spPr>
          <a:xfrm>
            <a:off x="419100" y="3486150"/>
            <a:ext cx="7048500" cy="646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000">
                <a:solidFill>
                  <a:schemeClr val="dk1"/>
                </a:solidFill>
                <a:latin typeface="Google Sans"/>
                <a:ea typeface="Google Sans"/>
                <a:cs typeface="Google Sans"/>
                <a:sym typeface="Google Sans"/>
              </a:rPr>
              <a:t>While examining the relationship between total fare amount and payment type, this project seeks to discover if </a:t>
            </a:r>
            <a:r>
              <a:rPr lang="en" sz="1000">
                <a:solidFill>
                  <a:schemeClr val="accent2"/>
                </a:solidFill>
                <a:highlight>
                  <a:schemeClr val="lt1"/>
                </a:highlight>
                <a:latin typeface="Google Sans"/>
                <a:ea typeface="Google Sans"/>
                <a:cs typeface="Google Sans"/>
                <a:sym typeface="Google Sans"/>
              </a:rPr>
              <a:t>customers who pay in credit card tend to pay a larger total fare amount than customers who pay in cash. </a:t>
            </a:r>
            <a:endParaRPr sz="1000">
              <a:solidFill>
                <a:schemeClr val="accent2"/>
              </a:solidFill>
              <a:latin typeface="Google Sans"/>
              <a:ea typeface="Google Sans"/>
              <a:cs typeface="Google Sans"/>
              <a:sym typeface="Google Sans"/>
            </a:endParaRPr>
          </a:p>
          <a:p>
            <a:pPr indent="0" lvl="0" marL="0" rtl="0" algn="l">
              <a:spcBef>
                <a:spcPts val="0"/>
              </a:spcBef>
              <a:spcAft>
                <a:spcPts val="0"/>
              </a:spcAft>
              <a:buNone/>
            </a:pPr>
            <a:r>
              <a:t/>
            </a:r>
            <a:endParaRPr sz="1000">
              <a:solidFill>
                <a:schemeClr val="dk2"/>
              </a:solidFill>
              <a:latin typeface="Google Sans"/>
              <a:ea typeface="Google Sans"/>
              <a:cs typeface="Google Sans"/>
              <a:sym typeface="Google Sans"/>
            </a:endParaRPr>
          </a:p>
        </p:txBody>
      </p:sp>
      <p:sp>
        <p:nvSpPr>
          <p:cNvPr id="419" name="Google Shape;419;p16"/>
          <p:cNvSpPr txBox="1"/>
          <p:nvPr/>
        </p:nvSpPr>
        <p:spPr>
          <a:xfrm>
            <a:off x="441950" y="5326375"/>
            <a:ext cx="6850500" cy="2519100"/>
          </a:xfrm>
          <a:prstGeom prst="rect">
            <a:avLst/>
          </a:prstGeom>
          <a:noFill/>
          <a:ln>
            <a:noFill/>
          </a:ln>
        </p:spPr>
        <p:txBody>
          <a:bodyPr anchorCtr="0" anchor="t" bIns="91425" lIns="91425" spcFirstLastPara="1" rIns="91425" wrap="square" tIns="91425">
            <a:spAutoFit/>
          </a:bodyPr>
          <a:lstStyle/>
          <a:p>
            <a:pPr indent="-292100" lvl="0" marL="457200" rtl="0" algn="l">
              <a:spcBef>
                <a:spcPts val="0"/>
              </a:spcBef>
              <a:spcAft>
                <a:spcPts val="0"/>
              </a:spcAft>
              <a:buClr>
                <a:schemeClr val="dk1"/>
              </a:buClr>
              <a:buSzPts val="1000"/>
              <a:buFont typeface="Google Sans"/>
              <a:buAutoNum type="arabicPeriod"/>
            </a:pPr>
            <a:r>
              <a:rPr lang="en" sz="1000">
                <a:solidFill>
                  <a:schemeClr val="dk1"/>
                </a:solidFill>
                <a:highlight>
                  <a:schemeClr val="lt1"/>
                </a:highlight>
                <a:latin typeface="Google Sans"/>
                <a:ea typeface="Google Sans"/>
                <a:cs typeface="Google Sans"/>
                <a:sym typeface="Google Sans"/>
              </a:rPr>
              <a:t>Collected sample data from an experiment in which customers are randomly selected and divided into two groups:</a:t>
            </a:r>
            <a:endParaRPr sz="1000">
              <a:solidFill>
                <a:schemeClr val="dk1"/>
              </a:solidFill>
              <a:highlight>
                <a:schemeClr val="lt1"/>
              </a:highlight>
              <a:latin typeface="Google Sans"/>
              <a:ea typeface="Google Sans"/>
              <a:cs typeface="Google Sans"/>
              <a:sym typeface="Google Sans"/>
            </a:endParaRPr>
          </a:p>
          <a:p>
            <a:pPr indent="-292100" lvl="1" marL="914400" rtl="0" algn="l">
              <a:spcBef>
                <a:spcPts val="1000"/>
              </a:spcBef>
              <a:spcAft>
                <a:spcPts val="0"/>
              </a:spcAft>
              <a:buClr>
                <a:schemeClr val="dk1"/>
              </a:buClr>
              <a:buSzPts val="1000"/>
              <a:buFont typeface="Google Sans"/>
              <a:buAutoNum type="alphaLcPeriod"/>
            </a:pPr>
            <a:r>
              <a:rPr lang="en" sz="1000">
                <a:solidFill>
                  <a:schemeClr val="dk1"/>
                </a:solidFill>
                <a:highlight>
                  <a:schemeClr val="lt1"/>
                </a:highlight>
                <a:latin typeface="Google Sans"/>
                <a:ea typeface="Google Sans"/>
                <a:cs typeface="Google Sans"/>
                <a:sym typeface="Google Sans"/>
              </a:rPr>
              <a:t>Customers who are required to pay with credit card.</a:t>
            </a:r>
            <a:endParaRPr sz="1000">
              <a:solidFill>
                <a:schemeClr val="dk1"/>
              </a:solidFill>
              <a:highlight>
                <a:schemeClr val="lt1"/>
              </a:highlight>
              <a:latin typeface="Google Sans"/>
              <a:ea typeface="Google Sans"/>
              <a:cs typeface="Google Sans"/>
              <a:sym typeface="Google Sans"/>
            </a:endParaRPr>
          </a:p>
          <a:p>
            <a:pPr indent="-292100" lvl="1" marL="914400" rtl="0" algn="l">
              <a:spcBef>
                <a:spcPts val="1000"/>
              </a:spcBef>
              <a:spcAft>
                <a:spcPts val="0"/>
              </a:spcAft>
              <a:buClr>
                <a:schemeClr val="dk1"/>
              </a:buClr>
              <a:buSzPts val="1000"/>
              <a:buFont typeface="Google Sans"/>
              <a:buAutoNum type="alphaLcPeriod"/>
            </a:pPr>
            <a:r>
              <a:rPr lang="en" sz="1000">
                <a:solidFill>
                  <a:schemeClr val="dk1"/>
                </a:solidFill>
                <a:highlight>
                  <a:schemeClr val="lt1"/>
                </a:highlight>
                <a:latin typeface="Google Sans"/>
                <a:ea typeface="Google Sans"/>
                <a:cs typeface="Google Sans"/>
                <a:sym typeface="Google Sans"/>
              </a:rPr>
              <a:t>Customers who are required to pay with cash. This enables us to draw causal conclusions about how payment method affects fare amount.</a:t>
            </a:r>
            <a:endParaRPr sz="1000">
              <a:solidFill>
                <a:schemeClr val="dk1"/>
              </a:solidFill>
              <a:highlight>
                <a:schemeClr val="lt1"/>
              </a:highlight>
              <a:latin typeface="Google Sans"/>
              <a:ea typeface="Google Sans"/>
              <a:cs typeface="Google Sans"/>
              <a:sym typeface="Google Sans"/>
            </a:endParaRPr>
          </a:p>
          <a:p>
            <a:pPr indent="-292100" lvl="0" marL="457200" rtl="0" algn="l">
              <a:spcBef>
                <a:spcPts val="1000"/>
              </a:spcBef>
              <a:spcAft>
                <a:spcPts val="0"/>
              </a:spcAft>
              <a:buClr>
                <a:schemeClr val="dk1"/>
              </a:buClr>
              <a:buSzPts val="1000"/>
              <a:buFont typeface="Google Sans"/>
              <a:buAutoNum type="arabicPeriod"/>
            </a:pPr>
            <a:r>
              <a:rPr lang="en" sz="1000">
                <a:solidFill>
                  <a:schemeClr val="dk1"/>
                </a:solidFill>
                <a:highlight>
                  <a:schemeClr val="lt1"/>
                </a:highlight>
                <a:latin typeface="Google Sans"/>
                <a:ea typeface="Google Sans"/>
                <a:cs typeface="Google Sans"/>
                <a:sym typeface="Google Sans"/>
              </a:rPr>
              <a:t>Computed descriptive statistics to better understand the average total fare amount for each payment method available to the customer. </a:t>
            </a:r>
            <a:endParaRPr sz="1000">
              <a:solidFill>
                <a:schemeClr val="dk1"/>
              </a:solidFill>
              <a:highlight>
                <a:schemeClr val="lt1"/>
              </a:highlight>
              <a:latin typeface="Google Sans"/>
              <a:ea typeface="Google Sans"/>
              <a:cs typeface="Google Sans"/>
              <a:sym typeface="Google Sans"/>
            </a:endParaRPr>
          </a:p>
          <a:p>
            <a:pPr indent="-292100" lvl="0" marL="457200" rtl="0" algn="l">
              <a:spcBef>
                <a:spcPts val="1000"/>
              </a:spcBef>
              <a:spcAft>
                <a:spcPts val="0"/>
              </a:spcAft>
              <a:buClr>
                <a:schemeClr val="dk1"/>
              </a:buClr>
              <a:buSzPts val="1000"/>
              <a:buFont typeface="Google Sans"/>
              <a:buAutoNum type="arabicPeriod"/>
            </a:pPr>
            <a:r>
              <a:rPr lang="en" sz="1000">
                <a:solidFill>
                  <a:schemeClr val="dk1"/>
                </a:solidFill>
                <a:latin typeface="Google Sans"/>
                <a:ea typeface="Google Sans"/>
                <a:cs typeface="Google Sans"/>
                <a:sym typeface="Google Sans"/>
              </a:rPr>
              <a:t>Conducted a two-sample t-test to determine if there is a statistically significant difference in average total fare between customers who use credit cards and customers who use cash. </a:t>
            </a:r>
            <a:endParaRPr sz="1000">
              <a:solidFill>
                <a:schemeClr val="dk1"/>
              </a:solidFill>
              <a:latin typeface="Google Sans"/>
              <a:ea typeface="Google Sans"/>
              <a:cs typeface="Google Sans"/>
              <a:sym typeface="Google Sans"/>
            </a:endParaRPr>
          </a:p>
          <a:p>
            <a:pPr indent="0" lvl="0" marL="0" rtl="0" algn="l">
              <a:spcBef>
                <a:spcPts val="1000"/>
              </a:spcBef>
              <a:spcAft>
                <a:spcPts val="0"/>
              </a:spcAft>
              <a:buClr>
                <a:schemeClr val="dk1"/>
              </a:buClr>
              <a:buSzPts val="1100"/>
              <a:buFont typeface="Arial"/>
              <a:buNone/>
            </a:pPr>
            <a:r>
              <a:rPr lang="en" sz="1000">
                <a:solidFill>
                  <a:schemeClr val="accent2"/>
                </a:solidFill>
                <a:latin typeface="Google Sans"/>
                <a:ea typeface="Google Sans"/>
                <a:cs typeface="Google Sans"/>
                <a:sym typeface="Google Sans"/>
              </a:rPr>
              <a:t>In conclusion, there is a significant </a:t>
            </a:r>
            <a:r>
              <a:rPr lang="en" sz="1000">
                <a:solidFill>
                  <a:schemeClr val="dk1"/>
                </a:solidFill>
                <a:latin typeface="Google Sans"/>
                <a:ea typeface="Google Sans"/>
                <a:cs typeface="Google Sans"/>
                <a:sym typeface="Google Sans"/>
              </a:rPr>
              <a:t>difference in the average total fare between customers who use credit cards and customers who use cash. Customers who used credit cards showed a higher total amount compared to cash.</a:t>
            </a:r>
            <a:endParaRPr sz="1000">
              <a:solidFill>
                <a:schemeClr val="accent2"/>
              </a:solidFill>
              <a:latin typeface="Google Sans"/>
              <a:ea typeface="Google Sans"/>
              <a:cs typeface="Google Sans"/>
              <a:sym typeface="Google Sans"/>
            </a:endParaRPr>
          </a:p>
        </p:txBody>
      </p:sp>
      <p:sp>
        <p:nvSpPr>
          <p:cNvPr id="420" name="Google Shape;420;p16"/>
          <p:cNvSpPr txBox="1"/>
          <p:nvPr/>
        </p:nvSpPr>
        <p:spPr>
          <a:xfrm>
            <a:off x="441950" y="8496300"/>
            <a:ext cx="7025700" cy="5487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350"/>
              </a:spcAft>
              <a:buClr>
                <a:schemeClr val="dk1"/>
              </a:buClr>
              <a:buSzPts val="1100"/>
              <a:buFont typeface="Arial"/>
              <a:buNone/>
            </a:pPr>
            <a:r>
              <a:rPr lang="en" sz="1100">
                <a:solidFill>
                  <a:schemeClr val="dk1"/>
                </a:solidFill>
                <a:latin typeface="Google Sans"/>
                <a:ea typeface="Google Sans"/>
                <a:cs typeface="Google Sans"/>
                <a:sym typeface="Google Sans"/>
              </a:rPr>
              <a:t>The Automatidata data team recommends that the New York City TLC to create marketing strategies to promote credit card payments.</a:t>
            </a:r>
            <a:endParaRPr sz="1800">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